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70" r:id="rId5"/>
    <p:sldId id="261" r:id="rId6"/>
    <p:sldId id="257" r:id="rId7"/>
    <p:sldId id="259" r:id="rId8"/>
    <p:sldId id="266" r:id="rId9"/>
    <p:sldId id="272" r:id="rId10"/>
    <p:sldId id="265" r:id="rId11"/>
    <p:sldId id="263" r:id="rId12"/>
    <p:sldId id="267" r:id="rId13"/>
    <p:sldId id="264" r:id="rId14"/>
    <p:sldId id="268" r:id="rId15"/>
    <p:sldId id="26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ce Hsu" initials="LH" lastIdx="2" clrIdx="0">
    <p:extLst>
      <p:ext uri="{19B8F6BF-5375-455C-9EA6-DF929625EA0E}">
        <p15:presenceInfo xmlns:p15="http://schemas.microsoft.com/office/powerpoint/2012/main" userId="71535c719a8dcc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94279" autoAdjust="0"/>
  </p:normalViewPr>
  <p:slideViewPr>
    <p:cSldViewPr snapToGrid="0">
      <p:cViewPr varScale="1">
        <p:scale>
          <a:sx n="85" d="100"/>
          <a:sy n="85" d="100"/>
        </p:scale>
        <p:origin x="46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FA158-A57B-49EC-B758-D75B2498158A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C37A2-F702-478E-B280-E3AA38111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ipweb.tw/%E5%8C%97%E6%A5%B5%E6%98%9F%E6%8C%87%E6%A8%99%E7%82%BA%E4%BB%80%E9%BA%BC%E6%9C%89%E9%97%9C%E4%BC%81%E6%A5%AD%E7%87%9F%E9%81%8B-north-star-metric-omt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aterstonehc.com/6-characteristics-of-culture-champions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igroup.com/company.asp?lang=c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venhabitsreflection.blogspot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ckstory.com/2014/12/31/5-levels-of-high-impact-delegation/" TargetMode="External"/><Relationship Id="rId4" Type="http://schemas.openxmlformats.org/officeDocument/2006/relationships/hyperlink" Target="http://sevenhabitsreflection.blogspot.com/2007/02/habit-3-delegation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B%99%E4%BC%9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72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北極星指標為什麼有關企業營運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North Star Metric (OMTM)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https://blog.flipweb.tw/%E5%8C%97%E6%A5%B5%E6%98%9F%E6%8C%87%E6%A8%99%E7%82%BA%E4%BB%80%E9%BA%BC%E6%9C%89%E9%97%9C%E4%BC%81%E6%A5%AD%E7%87%9F%E9%81%8B-north-star-metric-omtm/</a:t>
            </a:r>
            <a:endParaRPr lang="en-US" altLang="zh-TW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Culture Champion are people who have the desired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culture that the company aspires to and who are visible within the organization.</a:t>
            </a:r>
          </a:p>
          <a:p>
            <a:r>
              <a:rPr lang="en-US" altLang="zh-TW" dirty="0">
                <a:hlinkClick r:id="rId4"/>
              </a:rPr>
              <a:t>https://waterstonehc.com/6-characteristics-of-culture-champions/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集团是全球领先的化学半成品、特种树脂、溶液剂的制造商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https://siigroup.com/company.asp?lang=cn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60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Discussing Stephen Covey's Seven Habits</a:t>
            </a:r>
            <a:endParaRPr lang="en-US" altLang="zh-TW" sz="1200" b="0" u="non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4"/>
              </a:rPr>
              <a:t>http://sevenhabitsreflection.blogspot.com/2007/02/habit-3-delegation.html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Levels of High Impact Delegation</a:t>
            </a:r>
          </a:p>
          <a:p>
            <a:r>
              <a:rPr lang="en-US" altLang="zh-TW" dirty="0">
                <a:hlinkClick r:id="rId5"/>
              </a:rPr>
              <a:t>https://mackstory.com/2014/12/31/5-levels-of-high-impact-delegation/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1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站會（</a:t>
            </a:r>
            <a:r>
              <a:rPr lang="en-US" altLang="zh-TW" dirty="0"/>
              <a:t>Stand-up meeting</a:t>
            </a:r>
            <a:r>
              <a:rPr lang="zh-TW" altLang="en-US" dirty="0"/>
              <a:t>）：一種</a:t>
            </a:r>
            <a:r>
              <a:rPr lang="en-US" altLang="zh-TW" dirty="0"/>
              <a:t>Agile</a:t>
            </a:r>
            <a:r>
              <a:rPr lang="zh-TW" altLang="en-US" dirty="0"/>
              <a:t> </a:t>
            </a:r>
            <a:r>
              <a:rPr lang="en-US" altLang="zh-TW" dirty="0"/>
              <a:t>Practice</a:t>
            </a:r>
            <a:r>
              <a:rPr lang="zh-TW" altLang="en-US" dirty="0"/>
              <a:t>，定義每日會議進行的方式與內容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https://zh.wikipedia.org/wiki/%E7%AB%99%E4%BC%9A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Zettabox</a:t>
            </a:r>
            <a:r>
              <a:rPr lang="en-US" altLang="zh-TW" dirty="0"/>
              <a:t> </a:t>
            </a:r>
            <a:r>
              <a:rPr lang="zh-TW" altLang="en-US" dirty="0"/>
              <a:t>位於捷克的一家雲端服務公司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71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2CCC7-BCC6-4C39-9506-05545AFE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8C059E-3DE7-4D1E-B61D-0A2B54709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D1D67A-BE6D-47E5-AB49-09068899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4F1AB1-B5A9-47A2-BF32-B803BA64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9E4ABD-09AC-4D99-B3BC-57187067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629A2-3927-426C-9C65-701B4841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CF6D56-437B-422D-93F7-9BD79EC75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90DAD8-80DC-442C-BD88-17E93FC9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B0E640-9304-4023-8B1A-AE161C8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F17326-1C9A-402C-BFCB-1537C79B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EC3CE10-6F5B-4B68-9B60-EFBCD75C8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8B3AC3-6789-4590-BD31-B12D33C4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EC1BD-CAA2-4E1B-B258-6B3071BA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0758A3-0175-49E1-9480-ABF8B610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0B3134-A8A8-489B-A748-5DB9FE8C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F937C-EAF5-4CC4-BC8D-FD2A8F5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A878C-417A-48E0-A4D6-427B66C0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A1B84-5223-4C79-AF8A-C3AF87FE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9111EC-C854-4450-82AC-C818D9E4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590B5-C031-44D2-9F7E-F73F6287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3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D7C4C7-9451-460C-8C5F-622862D8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3E3568-848D-458D-A199-413E5358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22FE8F-36CB-46FB-9DBB-9ED9D1A0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95E9D-ED01-483A-91D3-3533E58B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B65A43-CDA5-4F4D-91E2-D44ED744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33E98-D499-4D67-B42A-23478A7C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09C59-0434-4E55-B68A-FFA7A0E9B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56CED-B0BA-4720-A68C-DEFE92E7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9E4BA-D6A9-4D4B-94DE-DA4E222E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56A5F1-1A3A-4D62-A766-4BC0EE4C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E1909E-38CB-4FA7-8FD9-D184EBDA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9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9010C-C6E0-488D-877E-93F795B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265D4A-1E43-4939-8899-607BE2A8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AA821C-F734-4EC2-B98F-56EF843D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83529E-86D1-4E3A-B9EE-83A6A46A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7A4B10-BB33-45DD-8DD1-33EC0AA8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3C64F47-DC02-4154-9F11-98766CB9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28097-78F2-4D9B-826A-7C9A1612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297894-F2EF-4413-A7BE-37AEFD8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7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4DB8A-98AE-4E92-8395-524EF78F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82FAF7-4829-4744-9736-1EBE2B3B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D939D0-6337-45CE-A6DB-7C512AFD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131396-2EC4-47F7-82D2-C2EB7C54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C8B3D2-88A7-45B4-B6E2-776BE60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86E306-669C-4F08-951D-FB8BA50C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AF2F97-658F-4D71-B8EF-DCD0DDC9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4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93102-B247-4F51-B9D9-2FA71775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B4C5E6-B68E-400A-84EC-56E87A9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7674BE-6216-4CA3-8455-5D2973E49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728BF6-03E5-4AC9-B410-47645279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AB019C-C10D-48FD-98DD-BA294A26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8C45B4-29A6-4645-A4AB-1A0654E7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96F3A-4663-4D70-8FA3-2B2D1856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C97574-09CD-47EA-91E0-07E9BE8BE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78B477-4A0A-40C2-AB95-6439350C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39EE66-2DDA-4BA2-9DFE-931CF7CD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69D8F4-1109-4D64-8E9C-E2AAFCC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DAD36-26C2-447E-B4A3-DEEEECF1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3888A2-015F-487A-8F77-1301B02C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A4142E-A461-40DA-8201-B1F3FE6C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515955-9958-4B0A-876B-9A40C8974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B761-A2C1-41ED-90C5-7EEBCFE0D0D4}" type="datetimeFigureOut">
              <a:rPr lang="zh-TW" altLang="en-US" smtClean="0"/>
              <a:t>2019/4/9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B14CC-30B0-4D91-801F-0AD68F1A8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BA68F3-752C-4B13-95B7-0121FAD9E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mbalib.com/zh-tw/%E3%80%8A%E6%97%B6%E4%BB%A3%E3%80%8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thpc2013.wikidot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38AF77C9-7EFF-4B84-9038-2AAB42838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zh-TW" alt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175221-0E93-43A1-A0BD-49F9E7083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altLang="zh-TW" sz="4000" dirty="0">
                <a:solidFill>
                  <a:schemeClr val="bg2"/>
                </a:solidFill>
              </a:rPr>
              <a:t>Shape, Shift and Share</a:t>
            </a:r>
            <a:r>
              <a:rPr lang="zh-TW" altLang="en-US" sz="4000" dirty="0">
                <a:solidFill>
                  <a:schemeClr val="bg2"/>
                </a:solidFill>
              </a:rPr>
              <a:t>：</a:t>
            </a:r>
            <a:br>
              <a:rPr lang="en-US" altLang="zh-TW" sz="4000" dirty="0">
                <a:solidFill>
                  <a:schemeClr val="bg2"/>
                </a:solidFill>
              </a:rPr>
            </a:br>
            <a:r>
              <a:rPr lang="en-US" altLang="zh-TW" sz="4000" dirty="0">
                <a:solidFill>
                  <a:schemeClr val="bg2"/>
                </a:solidFill>
              </a:rPr>
              <a:t>Leadership for </a:t>
            </a:r>
            <a:r>
              <a:rPr lang="en-US" altLang="zh-TW" sz="4000" dirty="0" err="1">
                <a:solidFill>
                  <a:schemeClr val="bg2"/>
                </a:solidFill>
              </a:rPr>
              <a:t>ContinuousNext</a:t>
            </a:r>
            <a:endParaRPr lang="zh-TW" alt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71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DCF58-D3DD-4F15-AA4A-4AABB98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DD6E3B1-C428-4DA2-905D-93B808EE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083" y="1825625"/>
            <a:ext cx="781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C48BA85-E397-437D-B0C5-86B10E1DF0D2}"/>
              </a:ext>
            </a:extLst>
          </p:cNvPr>
          <p:cNvSpPr txBox="1"/>
          <p:nvPr/>
        </p:nvSpPr>
        <p:spPr>
          <a:xfrm>
            <a:off x="0" y="2004305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7FF3BB-563E-4EFA-B4EE-774F41CC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787" y="2004305"/>
            <a:ext cx="8796376" cy="48434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3DBF8C-DFCA-4D71-BFB4-75F94DAB4684}"/>
              </a:ext>
            </a:extLst>
          </p:cNvPr>
          <p:cNvSpPr/>
          <p:nvPr/>
        </p:nvSpPr>
        <p:spPr>
          <a:xfrm>
            <a:off x="1150374" y="2004305"/>
            <a:ext cx="6204155" cy="4514482"/>
          </a:xfrm>
          <a:prstGeom prst="rect">
            <a:avLst/>
          </a:prstGeom>
          <a:solidFill>
            <a:srgbClr val="002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Shift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C90B48-2B7C-453E-ACEB-2D6778435B44}"/>
              </a:ext>
            </a:extLst>
          </p:cNvPr>
          <p:cNvSpPr txBox="1"/>
          <p:nvPr/>
        </p:nvSpPr>
        <p:spPr>
          <a:xfrm>
            <a:off x="1466345" y="2145816"/>
            <a:ext cx="9391298" cy="52322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將企業文化轉變成每一個員工的責任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DE8D0A-4A82-4718-9F32-C52DB7B8A6EE}"/>
              </a:ext>
            </a:extLst>
          </p:cNvPr>
          <p:cNvSpPr txBox="1"/>
          <p:nvPr/>
        </p:nvSpPr>
        <p:spPr>
          <a:xfrm>
            <a:off x="1644787" y="3015151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包容性 ─ 每個人都可以領導，也可以被領導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968966-1970-4936-AA0D-23ECC5A8A9BB}"/>
              </a:ext>
            </a:extLst>
          </p:cNvPr>
          <p:cNvSpPr txBox="1"/>
          <p:nvPr/>
        </p:nvSpPr>
        <p:spPr>
          <a:xfrm>
            <a:off x="1658291" y="3769424"/>
            <a:ext cx="5106145" cy="156966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動態性 ─ 每個團隊成員在不同的時機可能會承擔不同領導責任，並且不可中途換手，培養負責到底的態度，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6B9A55A-F12A-492A-927C-59A74C361901}"/>
              </a:ext>
            </a:extLst>
          </p:cNvPr>
          <p:cNvSpPr txBox="1"/>
          <p:nvPr/>
        </p:nvSpPr>
        <p:spPr>
          <a:xfrm>
            <a:off x="1668522" y="5243387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因應性 ─ 領導的角色並非事先定義或是計劃出來的。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BA38EB-197B-44BF-AADB-30653DE5BBCC}"/>
              </a:ext>
            </a:extLst>
          </p:cNvPr>
          <p:cNvSpPr txBox="1"/>
          <p:nvPr/>
        </p:nvSpPr>
        <p:spPr>
          <a:xfrm>
            <a:off x="1228307" y="6336588"/>
            <a:ext cx="5106145" cy="461665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8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FD799B-016E-4CA1-B4A2-97879A1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授權五層面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0" y="299916"/>
            <a:ext cx="3425957" cy="46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B03EF1-AA1F-422F-B688-5EF049DE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依照科維的定義：“授權包含在五個層面之中，達到清楚</a:t>
            </a:r>
            <a:r>
              <a:rPr lang="en-US" altLang="zh-TW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, </a:t>
            </a: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直率的互相了解與承諾”，五個層面說明如下：</a:t>
            </a:r>
            <a:endParaRPr lang="en-US" altLang="zh-TW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期望達到的結果</a:t>
            </a:r>
            <a:r>
              <a:rPr lang="en-US" altLang="zh-TW" sz="2000" b="1" dirty="0"/>
              <a:t> (Desired results)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執行中的重點項目</a:t>
            </a:r>
            <a:r>
              <a:rPr lang="en-US" altLang="zh-TW" sz="2000" b="1" dirty="0"/>
              <a:t>(Guidelines)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可用資源</a:t>
            </a:r>
            <a:r>
              <a:rPr lang="en-US" altLang="zh-TW" sz="2000" b="1" dirty="0"/>
              <a:t>(Resources)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績效評估方式</a:t>
            </a:r>
            <a:r>
              <a:rPr lang="en-US" altLang="zh-TW" sz="2000" b="1" dirty="0"/>
              <a:t>(Accountability)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必須承擔的後果</a:t>
            </a:r>
            <a:r>
              <a:rPr lang="en-US" altLang="zh-TW" sz="2000" b="1" dirty="0"/>
              <a:t>(Consequences)</a:t>
            </a:r>
            <a:r>
              <a:rPr lang="en-US" altLang="zh-TW" sz="2000" dirty="0"/>
              <a:t> 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8CB2FB-B62A-49D8-8D16-AEF77AFF4D57}"/>
              </a:ext>
            </a:extLst>
          </p:cNvPr>
          <p:cNvSpPr/>
          <p:nvPr/>
        </p:nvSpPr>
        <p:spPr>
          <a:xfrm>
            <a:off x="150471" y="5080756"/>
            <a:ext cx="2976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史蒂芬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·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科維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(Stephen </a:t>
            </a:r>
            <a:r>
              <a:rPr lang="en-US" altLang="zh-TW" sz="1600" b="1" dirty="0" err="1">
                <a:solidFill>
                  <a:srgbClr val="333333"/>
                </a:solidFill>
                <a:latin typeface="Arial" panose="020B0604020202020204" pitchFamily="34" charset="0"/>
              </a:rPr>
              <a:t>R.Covey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1932-2012):</a:t>
            </a:r>
          </a:p>
          <a:p>
            <a:endParaRPr lang="en-US" altLang="zh-TW" sz="1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美國</a:t>
            </a:r>
            <a:r>
              <a:rPr lang="en-US" altLang="zh-TW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TW" altLang="en-US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時代</a:t>
            </a:r>
            <a:r>
              <a:rPr lang="en-US" altLang="zh-TW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周刊“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25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位最有影響力的美國人之一”，人類潛能導師</a:t>
            </a:r>
            <a:endParaRPr lang="zh-TW" altLang="en-US" sz="16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7D7AE2EB-FF0C-468A-8B29-46E68EFE1A93}"/>
              </a:ext>
            </a:extLst>
          </p:cNvPr>
          <p:cNvSpPr txBox="1">
            <a:spLocks/>
          </p:cNvSpPr>
          <p:nvPr/>
        </p:nvSpPr>
        <p:spPr>
          <a:xfrm>
            <a:off x="4384610" y="597212"/>
            <a:ext cx="7161017" cy="58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積極主動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以終為始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要事第一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雙贏思維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先了解，後被了解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合作共贏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打磨利器</a:t>
            </a:r>
            <a:endParaRPr lang="en-US" altLang="zh-TW" sz="320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19202769-DD22-4851-A5E1-F9D824D641E3}"/>
              </a:ext>
            </a:extLst>
          </p:cNvPr>
          <p:cNvSpPr txBox="1">
            <a:spLocks/>
          </p:cNvSpPr>
          <p:nvPr/>
        </p:nvSpPr>
        <p:spPr>
          <a:xfrm>
            <a:off x="4384098" y="597708"/>
            <a:ext cx="7161017" cy="58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積極主動</a:t>
            </a:r>
            <a:endParaRPr lang="en-US" altLang="zh-TW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以終為始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要事第一</a:t>
            </a:r>
            <a:endParaRPr lang="en-US" altLang="zh-TW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雙贏思維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先了解，後被了解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合作共贏</a:t>
            </a:r>
            <a:endParaRPr lang="en-US" altLang="zh-TW" sz="36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3600" dirty="0"/>
              <a:t>打磨利器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14095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/>
      <p:bldP spid="9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8492830-8311-455F-8B47-812CBC3B3C4B}"/>
              </a:ext>
            </a:extLst>
          </p:cNvPr>
          <p:cNvSpPr txBox="1"/>
          <p:nvPr/>
        </p:nvSpPr>
        <p:spPr>
          <a:xfrm>
            <a:off x="1" y="1996028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Share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F23F663-BA5A-4CF2-83FA-983CA80B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67" y="1987745"/>
            <a:ext cx="8678570" cy="486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19F84A-88E9-4DF9-A274-CD5380F5E4CE}"/>
              </a:ext>
            </a:extLst>
          </p:cNvPr>
          <p:cNvSpPr txBox="1"/>
          <p:nvPr/>
        </p:nvSpPr>
        <p:spPr>
          <a:xfrm>
            <a:off x="1466345" y="2145816"/>
            <a:ext cx="9391298" cy="52322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使新的心態與行為傳遞至公司裡的每一個角落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CE0801-E520-488F-8749-34566DBFDDDF}"/>
              </a:ext>
            </a:extLst>
          </p:cNvPr>
          <p:cNvSpPr txBox="1"/>
          <p:nvPr/>
        </p:nvSpPr>
        <p:spPr>
          <a:xfrm>
            <a:off x="1644787" y="3015151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可衡量性 ─ 創造一些可供大家依循的例子。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9A8B05-6518-4009-B4D5-7745871AD633}"/>
              </a:ext>
            </a:extLst>
          </p:cNvPr>
          <p:cNvSpPr txBox="1"/>
          <p:nvPr/>
        </p:nvSpPr>
        <p:spPr>
          <a:xfrm>
            <a:off x="1658291" y="3769424"/>
            <a:ext cx="5106145" cy="1200329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傳染性 ─ 建立人與人之間的連結，有如開啟病毒感染的通路，並鼓勵合作與創新。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EAE27E-07B9-46F1-B3B8-6ADC99A1ACDB}"/>
              </a:ext>
            </a:extLst>
          </p:cNvPr>
          <p:cNvSpPr txBox="1"/>
          <p:nvPr/>
        </p:nvSpPr>
        <p:spPr>
          <a:xfrm>
            <a:off x="1668522" y="4896143"/>
            <a:ext cx="5216690" cy="1200329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具適應性 ─ 可隨時依照市場的狀況以及公司目標的轉變，進行快速的調整。</a:t>
            </a:r>
          </a:p>
        </p:txBody>
      </p:sp>
    </p:spTree>
    <p:extLst>
      <p:ext uri="{BB962C8B-B14F-4D97-AF65-F5344CB8AC3E}">
        <p14:creationId xmlns:p14="http://schemas.microsoft.com/office/powerpoint/2010/main" val="314073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93D131-D246-4331-A0A3-07E43E8E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TW" sz="4000" dirty="0">
                <a:solidFill>
                  <a:srgbClr val="FFFFFF"/>
                </a:solidFill>
              </a:rPr>
              <a:t>Example – Scale New</a:t>
            </a:r>
            <a:r>
              <a:rPr lang="zh-TW" altLang="en-US" sz="4000" dirty="0">
                <a:solidFill>
                  <a:srgbClr val="FFFFFF"/>
                </a:solidFill>
              </a:rPr>
              <a:t> </a:t>
            </a:r>
            <a:r>
              <a:rPr lang="en-US" altLang="zh-TW" sz="4000" dirty="0">
                <a:solidFill>
                  <a:srgbClr val="FFFFFF"/>
                </a:solidFill>
              </a:rPr>
              <a:t>Behaviors</a:t>
            </a:r>
            <a:br>
              <a:rPr lang="en-US" altLang="zh-TW" sz="4000" dirty="0">
                <a:solidFill>
                  <a:srgbClr val="FFFFFF"/>
                </a:solidFill>
              </a:rPr>
            </a:br>
            <a:r>
              <a:rPr lang="en-US" altLang="zh-TW" sz="4000" dirty="0">
                <a:solidFill>
                  <a:srgbClr val="FFFFFF"/>
                </a:solidFill>
              </a:rPr>
              <a:t>–Meeting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4CE696-49E4-4B81-A3F2-FFADB144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60CF74A-A970-4C20-BD17-74606DAA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如果相關人員尚未在做好準備參與這個會議，就不要開會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讓所有的會議都依站會的型式進行，非必要會議將會自動消失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要求每個人每週要從行事曆上冊除二個會議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在行事曆中預訂</a:t>
            </a:r>
            <a:r>
              <a:rPr lang="en-US" altLang="zh-TW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15</a:t>
            </a: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分鐘的時間，去檢視員工已完成的工作，並邀請您的上司去讚揚這些員工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13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5F84B-4B4D-4FAD-851B-0D38E025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335019-A602-4188-9798-DE0D679AA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39D57-BAFA-4BFD-9D7A-4B5D7380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D12C7E-C354-42D6-8C48-586347BF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98" y="1825625"/>
            <a:ext cx="770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ContinuousNext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9EEA39-1F0E-43B5-AEC9-FDAD9022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299" y="2627922"/>
            <a:ext cx="7510362" cy="421276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CB5BBAE-A673-4DB9-A855-6F57B6B023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posture everyone should adopt in order to face and adapt to changes in technology, competition, and business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0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一張含有 建築物 的圖片&#10;&#10;自動產生的描述">
            <a:extLst>
              <a:ext uri="{FF2B5EF4-FFF2-40B4-BE49-F238E27FC236}">
                <a16:creationId xmlns:a16="http://schemas.microsoft.com/office/drawing/2014/main" id="{3A9812DB-E698-4433-BE41-FF84BC0ED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50967"/>
            <a:ext cx="12192000" cy="42959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E0E201F-0BCB-4337-9917-17AFDC5CC01C}"/>
              </a:ext>
            </a:extLst>
          </p:cNvPr>
          <p:cNvSpPr/>
          <p:nvPr/>
        </p:nvSpPr>
        <p:spPr>
          <a:xfrm>
            <a:off x="0" y="2467588"/>
            <a:ext cx="12192000" cy="4436299"/>
          </a:xfrm>
          <a:prstGeom prst="rect">
            <a:avLst/>
          </a:prstGeom>
          <a:solidFill>
            <a:schemeClr val="bg2">
              <a:lumMod val="2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664235"/>
            <a:ext cx="11139854" cy="8614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TW" sz="4800" b="1" kern="120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ContinuousNext</a:t>
            </a:r>
            <a:br>
              <a:rPr lang="en-US" altLang="zh-TW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800" kern="1200" dirty="0">
              <a:solidFill>
                <a:schemeClr val="accent4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DB6F27-349D-496F-98D8-10868FAD542D}"/>
              </a:ext>
            </a:extLst>
          </p:cNvPr>
          <p:cNvSpPr txBox="1"/>
          <p:nvPr/>
        </p:nvSpPr>
        <p:spPr>
          <a:xfrm>
            <a:off x="538425" y="3917140"/>
            <a:ext cx="5225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</a:rPr>
              <a:t>(Mindsets + Practices)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9EF56F2-89A6-4225-B41C-59B069B6600D}"/>
              </a:ext>
            </a:extLst>
          </p:cNvPr>
          <p:cNvSpPr txBox="1">
            <a:spLocks/>
          </p:cNvSpPr>
          <p:nvPr/>
        </p:nvSpPr>
        <p:spPr>
          <a:xfrm>
            <a:off x="1768415" y="1448631"/>
            <a:ext cx="8572590" cy="739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zh-TW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企業組織為了面對與適應在科技、競爭與商業模式上的新局面</a:t>
            </a:r>
            <a:b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zh-TW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企業領導人必須提出新的做法、發展新的能力並創造成功的新方式</a:t>
            </a:r>
            <a:endParaRPr lang="en-US" altLang="zh-TW" sz="20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936FDE3-9B28-42E0-8364-1A29D98A7DE3}"/>
              </a:ext>
            </a:extLst>
          </p:cNvPr>
          <p:cNvGrpSpPr/>
          <p:nvPr/>
        </p:nvGrpSpPr>
        <p:grpSpPr>
          <a:xfrm>
            <a:off x="5626688" y="3917140"/>
            <a:ext cx="3133015" cy="769441"/>
            <a:chOff x="5626688" y="3917140"/>
            <a:chExt cx="3133015" cy="76944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A73A345-DBAA-4361-983B-397F8180F064}"/>
                </a:ext>
              </a:extLst>
            </p:cNvPr>
            <p:cNvSpPr txBox="1"/>
            <p:nvPr/>
          </p:nvSpPr>
          <p:spPr>
            <a:xfrm>
              <a:off x="5989842" y="3917140"/>
              <a:ext cx="27698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Technology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EA4013D-15E5-49B1-87D8-602F2EBBE451}"/>
                </a:ext>
              </a:extLst>
            </p:cNvPr>
            <p:cNvSpPr txBox="1"/>
            <p:nvPr/>
          </p:nvSpPr>
          <p:spPr>
            <a:xfrm>
              <a:off x="5626688" y="3917140"/>
              <a:ext cx="3000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×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360A4F8-EEB5-4CE0-B4B2-EB8142DA9946}"/>
              </a:ext>
            </a:extLst>
          </p:cNvPr>
          <p:cNvGrpSpPr/>
          <p:nvPr/>
        </p:nvGrpSpPr>
        <p:grpSpPr>
          <a:xfrm>
            <a:off x="8672734" y="3917140"/>
            <a:ext cx="3206276" cy="769441"/>
            <a:chOff x="8672734" y="3917140"/>
            <a:chExt cx="3206276" cy="769441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EACC93B-FA6C-487A-A1E6-BF7D3A44BF73}"/>
                </a:ext>
              </a:extLst>
            </p:cNvPr>
            <p:cNvSpPr txBox="1"/>
            <p:nvPr/>
          </p:nvSpPr>
          <p:spPr>
            <a:xfrm>
              <a:off x="9047786" y="3917140"/>
              <a:ext cx="28312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Capabilities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F47556B-9DDB-47DA-BF41-017319BF9547}"/>
                </a:ext>
              </a:extLst>
            </p:cNvPr>
            <p:cNvSpPr txBox="1"/>
            <p:nvPr/>
          </p:nvSpPr>
          <p:spPr>
            <a:xfrm>
              <a:off x="8672734" y="3917140"/>
              <a:ext cx="3000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=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97E15FB-25A0-4F28-BA8E-2A8333E772B2}"/>
              </a:ext>
            </a:extLst>
          </p:cNvPr>
          <p:cNvGrpSpPr/>
          <p:nvPr/>
        </p:nvGrpSpPr>
        <p:grpSpPr>
          <a:xfrm>
            <a:off x="3611604" y="4688510"/>
            <a:ext cx="5086905" cy="1323439"/>
            <a:chOff x="3611604" y="4688510"/>
            <a:chExt cx="5086905" cy="1323439"/>
          </a:xfrm>
        </p:grpSpPr>
        <p:sp>
          <p:nvSpPr>
            <p:cNvPr id="4" name="箭號: 有線條的向右箭號 3">
              <a:extLst>
                <a:ext uri="{FF2B5EF4-FFF2-40B4-BE49-F238E27FC236}">
                  <a16:creationId xmlns:a16="http://schemas.microsoft.com/office/drawing/2014/main" id="{1AC2B1E5-CDF6-47B7-B42F-FBD54AD73204}"/>
                </a:ext>
              </a:extLst>
            </p:cNvPr>
            <p:cNvSpPr/>
            <p:nvPr/>
          </p:nvSpPr>
          <p:spPr>
            <a:xfrm>
              <a:off x="3611604" y="5032492"/>
              <a:ext cx="1132353" cy="635473"/>
            </a:xfrm>
            <a:prstGeom prst="stripedRightArrow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C4969C7-C91D-4BDE-B0B2-0576401CB12E}"/>
                </a:ext>
              </a:extLst>
            </p:cNvPr>
            <p:cNvSpPr txBox="1"/>
            <p:nvPr/>
          </p:nvSpPr>
          <p:spPr>
            <a:xfrm>
              <a:off x="4942737" y="4688510"/>
              <a:ext cx="375577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RESULTS</a:t>
              </a:r>
              <a:endParaRPr lang="zh-TW" alt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7A85380E-DE1C-47E3-AD4D-DDDFF8750500}"/>
              </a:ext>
            </a:extLst>
          </p:cNvPr>
          <p:cNvSpPr/>
          <p:nvPr/>
        </p:nvSpPr>
        <p:spPr>
          <a:xfrm>
            <a:off x="100657" y="2566978"/>
            <a:ext cx="11957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在瞬息萬變的世界中，保持成功的公式</a:t>
            </a:r>
          </a:p>
        </p:txBody>
      </p:sp>
    </p:spTree>
    <p:extLst>
      <p:ext uri="{BB962C8B-B14F-4D97-AF65-F5344CB8AC3E}">
        <p14:creationId xmlns:p14="http://schemas.microsoft.com/office/powerpoint/2010/main" val="206844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30" name="Picture 7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4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81C8F-C666-41C7-B3E7-FC18D78D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849059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"In [the growth] mindset, the hand you're dealt is just the starting point for development," explains Dweck in </a:t>
            </a:r>
            <a:r>
              <a:rPr lang="en-US" altLang="zh-TW" sz="2000" i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Mindset</a:t>
            </a: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. "Everyone can change and grow through application and experience.“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對屬於成長心態的人來說，你拿到的牌只是你開始成長的起點，每個人都可以經由嘗試與經歷，獲得改變與成長。</a:t>
            </a:r>
            <a:endParaRPr lang="en-US" altLang="zh-TW" sz="2000" dirty="0">
              <a:solidFill>
                <a:srgbClr val="00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         --</a:t>
            </a:r>
            <a:r>
              <a:rPr lang="en-US" altLang="zh-TW" sz="2000" b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Satya Nadella, CEO of Microsoft</a:t>
            </a:r>
            <a:endParaRPr lang="zh-TW" altLang="en-US" sz="2000" dirty="0">
              <a:solidFill>
                <a:srgbClr val="00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6" name="Picture 2" descr="ãI CANãçåçæå°çµæ">
            <a:extLst>
              <a:ext uri="{FF2B5EF4-FFF2-40B4-BE49-F238E27FC236}">
                <a16:creationId xmlns:a16="http://schemas.microsoft.com/office/drawing/2014/main" id="{8299D045-15DD-40BD-A740-9CE6280A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14" b="89372" l="3704" r="91358">
                        <a14:foregroundMark x1="12346" y1="32367" x2="12346" y2="32367"/>
                        <a14:foregroundMark x1="20576" y1="25121" x2="20576" y2="25121"/>
                        <a14:foregroundMark x1="25103" y1="15942" x2="25103" y2="15942"/>
                        <a14:foregroundMark x1="43210" y1="14976" x2="43210" y2="14976"/>
                        <a14:foregroundMark x1="53909" y1="10628" x2="53909" y2="10628"/>
                        <a14:foregroundMark x1="74897" y1="20773" x2="74897" y2="20773"/>
                        <a14:foregroundMark x1="83128" y1="26087" x2="83128" y2="26087"/>
                        <a14:foregroundMark x1="87243" y1="35749" x2="87243" y2="35749"/>
                        <a14:foregroundMark x1="62963" y1="6280" x2="62963" y2="6280"/>
                        <a14:foregroundMark x1="3704" y1="33816" x2="3704" y2="33816"/>
                        <a14:foregroundMark x1="91358" y1="33333" x2="91358" y2="33333"/>
                        <a14:backgroundMark x1="12346" y1="51691" x2="12346" y2="51691"/>
                        <a14:backgroundMark x1="30041" y1="48792" x2="30041" y2="48792"/>
                        <a14:backgroundMark x1="30041" y1="48792" x2="17284" y2="57488"/>
                        <a14:backgroundMark x1="73251" y1="51691" x2="90123" y2="69082"/>
                        <a14:backgroundMark x1="95885" y1="53623" x2="76132" y2="61353"/>
                        <a14:backgroundMark x1="76132" y1="61353" x2="94239" y2="73913"/>
                        <a14:backgroundMark x1="94239" y1="73913" x2="93004" y2="56039"/>
                        <a14:backgroundMark x1="76955" y1="49758" x2="76955" y2="49758"/>
                        <a14:backgroundMark x1="20165" y1="27536" x2="20165" y2="27536"/>
                        <a14:backgroundMark x1="22634" y1="24638" x2="22634" y2="24638"/>
                        <a14:backgroundMark x1="18107" y1="22222" x2="18107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982" y="513155"/>
            <a:ext cx="1376562" cy="117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I CAN NOTãçåçæå°çµæ">
            <a:extLst>
              <a:ext uri="{FF2B5EF4-FFF2-40B4-BE49-F238E27FC236}">
                <a16:creationId xmlns:a16="http://schemas.microsoft.com/office/drawing/2014/main" id="{061D40A0-F543-4479-B393-3B35F831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6" b="95621" l="9892" r="89973">
                        <a14:foregroundMark x1="50000" y1="91384" x2="50000" y2="91384"/>
                        <a14:foregroundMark x1="44986" y1="92797" x2="44986" y2="92797"/>
                        <a14:foregroundMark x1="44986" y1="95621" x2="44986" y2="95621"/>
                        <a14:foregroundMark x1="50136" y1="30650" x2="50136" y2="30650"/>
                        <a14:foregroundMark x1="50949" y1="38842" x2="50949" y2="38842"/>
                        <a14:foregroundMark x1="50000" y1="33616" x2="50000" y2="33616"/>
                        <a14:foregroundMark x1="52304" y1="28531" x2="52304" y2="28531"/>
                        <a14:foregroundMark x1="52439" y1="29379" x2="52439" y2="29379"/>
                        <a14:foregroundMark x1="52168" y1="30226" x2="52168" y2="30226"/>
                        <a14:foregroundMark x1="49864" y1="31215" x2="49864" y2="31215"/>
                        <a14:foregroundMark x1="50949" y1="30932" x2="50949" y2="30932"/>
                        <a14:foregroundMark x1="58266" y1="26412" x2="58266" y2="26412"/>
                        <a14:foregroundMark x1="52846" y1="23164" x2="52846" y2="23164"/>
                        <a14:foregroundMark x1="58943" y1="20056" x2="58943" y2="20056"/>
                        <a14:foregroundMark x1="63550" y1="21328" x2="63550" y2="21328"/>
                        <a14:foregroundMark x1="65447" y1="22740" x2="65447" y2="22740"/>
                        <a14:foregroundMark x1="65989" y1="20198" x2="65989" y2="20198"/>
                        <a14:foregroundMark x1="68564" y1="19633" x2="68564" y2="19633"/>
                        <a14:foregroundMark x1="72222" y1="19774" x2="72358" y2="20056"/>
                        <a14:foregroundMark x1="72493" y1="21469" x2="72493" y2="21469"/>
                        <a14:foregroundMark x1="68564" y1="20904" x2="68564" y2="20904"/>
                        <a14:foregroundMark x1="74932" y1="23446" x2="74932" y2="23446"/>
                        <a14:foregroundMark x1="77371" y1="23023" x2="77371" y2="23023"/>
                        <a14:foregroundMark x1="79539" y1="22881" x2="79539" y2="22881"/>
                        <a14:foregroundMark x1="47967" y1="19350" x2="47967" y2="19350"/>
                        <a14:foregroundMark x1="40786" y1="23164" x2="40786" y2="23164"/>
                        <a14:foregroundMark x1="40515" y1="23588" x2="40515" y2="23588"/>
                        <a14:foregroundMark x1="37940" y1="20198" x2="37940" y2="20198"/>
                        <a14:foregroundMark x1="37805" y1="22740" x2="37805" y2="22740"/>
                        <a14:foregroundMark x1="38753" y1="19633" x2="38753" y2="19633"/>
                        <a14:foregroundMark x1="39160" y1="18644" x2="38482" y2="19915"/>
                        <a14:foregroundMark x1="37805" y1="20904" x2="37805" y2="21186"/>
                        <a14:foregroundMark x1="34824" y1="19915" x2="34824" y2="19915"/>
                        <a14:foregroundMark x1="31707" y1="20763" x2="31707" y2="20763"/>
                        <a14:foregroundMark x1="31843" y1="23446" x2="31843" y2="23446"/>
                        <a14:foregroundMark x1="28455" y1="21045" x2="28455" y2="21045"/>
                        <a14:foregroundMark x1="23984" y1="20763" x2="23984" y2="20763"/>
                        <a14:foregroundMark x1="23984" y1="23588" x2="23984" y2="23588"/>
                        <a14:foregroundMark x1="22900" y1="24435" x2="22900" y2="24435"/>
                        <a14:backgroundMark x1="50678" y1="29802" x2="50678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99" y="134367"/>
            <a:ext cx="1433772" cy="13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4546F7B-572C-442E-BEA7-D9E069CD19E0}"/>
              </a:ext>
            </a:extLst>
          </p:cNvPr>
          <p:cNvGrpSpPr/>
          <p:nvPr/>
        </p:nvGrpSpPr>
        <p:grpSpPr>
          <a:xfrm>
            <a:off x="5769976" y="1099469"/>
            <a:ext cx="5984679" cy="1637834"/>
            <a:chOff x="5769976" y="1099469"/>
            <a:chExt cx="5984679" cy="1637834"/>
          </a:xfrm>
        </p:grpSpPr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21A35BDA-383C-4DFD-8F45-8FC3F303F46A}"/>
                </a:ext>
              </a:extLst>
            </p:cNvPr>
            <p:cNvSpPr/>
            <p:nvPr/>
          </p:nvSpPr>
          <p:spPr>
            <a:xfrm>
              <a:off x="5769976" y="1099469"/>
              <a:ext cx="2316480" cy="1637834"/>
            </a:xfrm>
            <a:prstGeom prst="rightArrow">
              <a:avLst>
                <a:gd name="adj1" fmla="val 50000"/>
                <a:gd name="adj2" fmla="val 36043"/>
              </a:avLst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63500" dir="8100000">
                <a:prstClr val="black">
                  <a:alpha val="50000"/>
                </a:prstClr>
              </a:innerShdw>
              <a:softEdge rad="508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定性心態</a:t>
              </a:r>
              <a:br>
                <a:rPr lang="en-US" altLang="zh-TW" sz="2800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</a:br>
              <a:r>
                <a:rPr lang="en-US" altLang="zh-TW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(Fixed Mindset)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箭號: 向左 5">
              <a:extLst>
                <a:ext uri="{FF2B5EF4-FFF2-40B4-BE49-F238E27FC236}">
                  <a16:creationId xmlns:a16="http://schemas.microsoft.com/office/drawing/2014/main" id="{9419C231-AE6B-45B4-8F58-3EF781A9CC95}"/>
                </a:ext>
              </a:extLst>
            </p:cNvPr>
            <p:cNvSpPr/>
            <p:nvPr/>
          </p:nvSpPr>
          <p:spPr>
            <a:xfrm>
              <a:off x="9438175" y="1099469"/>
              <a:ext cx="2316480" cy="1637834"/>
            </a:xfrm>
            <a:prstGeom prst="leftArrow">
              <a:avLst>
                <a:gd name="adj1" fmla="val 50000"/>
                <a:gd name="adj2" fmla="val 36043"/>
              </a:avLst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63500" dir="8100000">
                <a:prstClr val="black">
                  <a:alpha val="50000"/>
                </a:prstClr>
              </a:innerShdw>
              <a:softEdge rad="508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成長心態</a:t>
              </a:r>
              <a:br>
                <a:rPr lang="en-US" altLang="zh-TW" sz="3200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</a:br>
              <a:r>
                <a:rPr lang="en-US" altLang="zh-TW" dirty="0">
                  <a:solidFill>
                    <a:schemeClr val="bg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(Growth Mindset)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6" descr="ãæèãçåçæå°çµæ">
            <a:extLst>
              <a:ext uri="{FF2B5EF4-FFF2-40B4-BE49-F238E27FC236}">
                <a16:creationId xmlns:a16="http://schemas.microsoft.com/office/drawing/2014/main" id="{C785872F-1DE6-4CB4-A51D-93C8C617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49" y="1014547"/>
            <a:ext cx="1649454" cy="164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ãç³é ­ãçåçæå°çµæ">
            <a:extLst>
              <a:ext uri="{FF2B5EF4-FFF2-40B4-BE49-F238E27FC236}">
                <a16:creationId xmlns:a16="http://schemas.microsoft.com/office/drawing/2014/main" id="{6464D550-E9F5-4E70-9CB6-CF84D67C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23" y="2326923"/>
            <a:ext cx="968785" cy="99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ãæµ·ç¶¿ãçåçæå°çµæ">
            <a:extLst>
              <a:ext uri="{FF2B5EF4-FFF2-40B4-BE49-F238E27FC236}">
                <a16:creationId xmlns:a16="http://schemas.microsoft.com/office/drawing/2014/main" id="{DACDC536-7608-447D-827D-C804321B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25" y="2326924"/>
            <a:ext cx="990604" cy="99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5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B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9F9C4D-AE85-47AD-8472-6398BAF9CBC8}"/>
              </a:ext>
            </a:extLst>
          </p:cNvPr>
          <p:cNvSpPr txBox="1"/>
          <p:nvPr/>
        </p:nvSpPr>
        <p:spPr>
          <a:xfrm>
            <a:off x="2013557" y="0"/>
            <a:ext cx="10178443" cy="6876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71A337-4A09-4E83-9161-8C6ECBE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2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Leadership Formula </a:t>
            </a:r>
            <a:br>
              <a:rPr lang="en-US" altLang="zh-TW" sz="3600" b="1" kern="1200" dirty="0">
                <a:solidFill>
                  <a:srgbClr val="FFFFFF"/>
                </a:solidFill>
              </a:rPr>
            </a:br>
            <a:r>
              <a:rPr lang="en-US" altLang="zh-TW" sz="2000" b="1" kern="1200" dirty="0">
                <a:solidFill>
                  <a:srgbClr val="FFFFFF"/>
                </a:solidFill>
              </a:rPr>
              <a:t>for</a:t>
            </a:r>
            <a:r>
              <a:rPr lang="en-US" altLang="zh-TW" sz="2600" b="1" kern="1200" dirty="0">
                <a:solidFill>
                  <a:srgbClr val="FFFFFF"/>
                </a:solidFill>
              </a:rPr>
              <a:t> </a:t>
            </a:r>
            <a:r>
              <a:rPr lang="en-US" altLang="zh-TW" sz="2200" b="1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ContinuousNext</a:t>
            </a:r>
            <a:endParaRPr lang="en-US" altLang="zh-TW" sz="2600" b="1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9C27A81-7C7B-4481-BE35-C0288290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53" y="817630"/>
            <a:ext cx="3551228" cy="5014395"/>
          </a:xfrm>
          <a:prstGeom prst="rect">
            <a:avLst/>
          </a:prstGeom>
        </p:spPr>
      </p:pic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0E9E4DA9-E9E3-43CF-81B8-9CE85B82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661" y="864360"/>
            <a:ext cx="5116010" cy="1408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建立“北極星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”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文化指標：做為塑造組織心態與行為的唯一方向</a:t>
            </a:r>
          </a:p>
        </p:txBody>
      </p:sp>
      <p:sp>
        <p:nvSpPr>
          <p:cNvPr id="16" name="內容版面配置區 14">
            <a:extLst>
              <a:ext uri="{FF2B5EF4-FFF2-40B4-BE49-F238E27FC236}">
                <a16:creationId xmlns:a16="http://schemas.microsoft.com/office/drawing/2014/main" id="{9324CB6F-1B1E-4DB9-8F16-348FC5B28651}"/>
              </a:ext>
            </a:extLst>
          </p:cNvPr>
          <p:cNvSpPr txBox="1">
            <a:spLocks/>
          </p:cNvSpPr>
          <p:nvPr/>
        </p:nvSpPr>
        <p:spPr>
          <a:xfrm>
            <a:off x="6914215" y="2724559"/>
            <a:ext cx="5116010" cy="14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責任轉承：工作團隊在合適人選的帶領下，承擔團隊所有失敗的責任，也擁有一切成果。</a:t>
            </a:r>
          </a:p>
        </p:txBody>
      </p:sp>
      <p:sp>
        <p:nvSpPr>
          <p:cNvPr id="17" name="內容版面配置區 14">
            <a:extLst>
              <a:ext uri="{FF2B5EF4-FFF2-40B4-BE49-F238E27FC236}">
                <a16:creationId xmlns:a16="http://schemas.microsoft.com/office/drawing/2014/main" id="{D89E67B2-F818-42E8-903F-7FA80087643B}"/>
              </a:ext>
            </a:extLst>
          </p:cNvPr>
          <p:cNvSpPr txBox="1">
            <a:spLocks/>
          </p:cNvSpPr>
          <p:nvPr/>
        </p:nvSpPr>
        <p:spPr>
          <a:xfrm>
            <a:off x="6914215" y="4546775"/>
            <a:ext cx="5116010" cy="140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將重塑後的組織心態與行為，像病毒般感染至每一個團隊與個人，創造更多的文化領導者（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Culture Champion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5DF4C9-82A7-426C-AAE6-877A14C1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84" y="1992505"/>
            <a:ext cx="4511431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DFC0FF34-441C-42B8-9AF5-A6A3A689B2CA}"/>
              </a:ext>
            </a:extLst>
          </p:cNvPr>
          <p:cNvSpPr txBox="1"/>
          <p:nvPr/>
        </p:nvSpPr>
        <p:spPr>
          <a:xfrm>
            <a:off x="1" y="1996028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000" b="1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Shape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341D8E-ADF4-41B4-A958-0C5FF019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263" y="1987801"/>
            <a:ext cx="9391298" cy="486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6C7A16-8C09-42F7-B8ED-CCEE5EE50BF3}"/>
              </a:ext>
            </a:extLst>
          </p:cNvPr>
          <p:cNvSpPr txBox="1"/>
          <p:nvPr/>
        </p:nvSpPr>
        <p:spPr>
          <a:xfrm>
            <a:off x="1466345" y="2192113"/>
            <a:ext cx="9391298" cy="95410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2021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年</a:t>
            </a:r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, CIO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對於改變企業文化所肩負的責任，將會與</a:t>
            </a:r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CHO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同等重要</a:t>
            </a:r>
          </a:p>
        </p:txBody>
      </p:sp>
    </p:spTree>
    <p:extLst>
      <p:ext uri="{BB962C8B-B14F-4D97-AF65-F5344CB8AC3E}">
        <p14:creationId xmlns:p14="http://schemas.microsoft.com/office/powerpoint/2010/main" val="23129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ED72-1E4D-4041-A387-C3C43401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5" y="223235"/>
            <a:ext cx="2699025" cy="2385958"/>
          </a:xfrm>
        </p:spPr>
        <p:txBody>
          <a:bodyPr anchor="t">
            <a:noAutofit/>
          </a:bodyPr>
          <a:lstStyle/>
          <a:p>
            <a:r>
              <a:rPr lang="zh-TW" altLang="en-US" sz="2800" dirty="0"/>
              <a:t>瑪琳</a:t>
            </a:r>
            <a:r>
              <a:rPr lang="en-US" altLang="zh-CN" sz="2800" dirty="0"/>
              <a:t>•</a:t>
            </a:r>
            <a:r>
              <a:rPr lang="zh-CN" altLang="en-US" sz="2800" dirty="0"/>
              <a:t>奇兹姆</a:t>
            </a:r>
            <a:br>
              <a:rPr lang="en-US" altLang="zh-CN" sz="2800" dirty="0"/>
            </a:br>
            <a:r>
              <a:rPr lang="en-US" altLang="zh-CN" sz="2800" dirty="0"/>
              <a:t>Marlene Chism 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zh-TW" altLang="en-US" sz="2800" dirty="0"/>
              <a:t>諮詢顧問</a:t>
            </a:r>
            <a:br>
              <a:rPr lang="en-US" altLang="zh-CN" sz="2800" dirty="0"/>
            </a:br>
            <a:r>
              <a:rPr lang="zh-TW" altLang="en-US" sz="2800" dirty="0"/>
              <a:t>國際演說</a:t>
            </a:r>
            <a:r>
              <a:rPr lang="zh-CN" altLang="en-US" sz="2800" dirty="0"/>
              <a:t>家</a:t>
            </a:r>
            <a:br>
              <a:rPr lang="en-US" altLang="zh-CN" sz="2800" dirty="0"/>
            </a:br>
            <a:endParaRPr lang="zh-TW" altLang="en-US" sz="2800" dirty="0"/>
          </a:p>
        </p:txBody>
      </p:sp>
      <p:pic>
        <p:nvPicPr>
          <p:cNvPr id="4" name="y2mate.com - how_leaders_shape_culture_by_marlene_chism_cA-M_b8aM8w_360p">
            <a:hlinkClick r:id="" action="ppaction://media"/>
            <a:extLst>
              <a:ext uri="{FF2B5EF4-FFF2-40B4-BE49-F238E27FC236}">
                <a16:creationId xmlns:a16="http://schemas.microsoft.com/office/drawing/2014/main" id="{503E264C-DA52-41FF-94FB-344E1DAF1A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145" y="550297"/>
            <a:ext cx="6956316" cy="5216762"/>
          </a:xfrm>
        </p:spPr>
      </p:pic>
      <p:pic>
        <p:nvPicPr>
          <p:cNvPr id="1026" name="Picture 2" descr="http://www.nurnberg.com.cn/upload/201502/28/201502281318129407.jpg">
            <a:extLst>
              <a:ext uri="{FF2B5EF4-FFF2-40B4-BE49-F238E27FC236}">
                <a16:creationId xmlns:a16="http://schemas.microsoft.com/office/drawing/2014/main" id="{43A3E639-9158-4B3D-A0B2-6D80BE28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" y="91746"/>
            <a:ext cx="25812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45FB84-066A-4118-819D-C3F444A53B2A}"/>
              </a:ext>
            </a:extLst>
          </p:cNvPr>
          <p:cNvSpPr/>
          <p:nvPr/>
        </p:nvSpPr>
        <p:spPr>
          <a:xfrm>
            <a:off x="66264" y="2987796"/>
            <a:ext cx="45215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著作：</a:t>
            </a:r>
            <a:endParaRPr lang="en-US" altLang="zh-TW" dirty="0">
              <a:solidFill>
                <a:srgbClr val="28282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No-Drama Leadership》</a:t>
            </a:r>
          </a:p>
          <a:p>
            <a:pPr fontAlgn="base"/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Stop Workplace Drama》</a:t>
            </a: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7 Ways to Stop Workplace Drama in Your Healthcare Practice》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E11A94-A304-4BBC-AC09-7B721422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950"/>
            <a:ext cx="10515600" cy="1325563"/>
          </a:xfrm>
        </p:spPr>
        <p:txBody>
          <a:bodyPr anchor="t"/>
          <a:lstStyle/>
          <a:p>
            <a:r>
              <a:rPr lang="zh-TW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塑造領導力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825452-0834-4FAC-A1CD-1611C9BC5231}"/>
              </a:ext>
            </a:extLst>
          </p:cNvPr>
          <p:cNvGrpSpPr/>
          <p:nvPr/>
        </p:nvGrpSpPr>
        <p:grpSpPr>
          <a:xfrm>
            <a:off x="1254919" y="358825"/>
            <a:ext cx="9936542" cy="6862761"/>
            <a:chOff x="1254919" y="358825"/>
            <a:chExt cx="9936542" cy="6862761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FEE47CC2-EAEC-492F-8A20-5B86C3E1176F}"/>
                </a:ext>
              </a:extLst>
            </p:cNvPr>
            <p:cNvSpPr/>
            <p:nvPr/>
          </p:nvSpPr>
          <p:spPr>
            <a:xfrm>
              <a:off x="1254919" y="358825"/>
              <a:ext cx="6862761" cy="6862761"/>
            </a:xfrm>
            <a:custGeom>
              <a:avLst/>
              <a:gdLst>
                <a:gd name="connsiteX0" fmla="*/ 0 w 6862761"/>
                <a:gd name="connsiteY0" fmla="*/ 3431381 h 6862761"/>
                <a:gd name="connsiteX1" fmla="*/ 3431381 w 6862761"/>
                <a:gd name="connsiteY1" fmla="*/ 0 h 6862761"/>
                <a:gd name="connsiteX2" fmla="*/ 6862762 w 6862761"/>
                <a:gd name="connsiteY2" fmla="*/ 3431381 h 6862761"/>
                <a:gd name="connsiteX3" fmla="*/ 3431381 w 6862761"/>
                <a:gd name="connsiteY3" fmla="*/ 6862762 h 6862761"/>
                <a:gd name="connsiteX4" fmla="*/ 0 w 6862761"/>
                <a:gd name="connsiteY4" fmla="*/ 3431381 h 686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761" h="6862761">
                  <a:moveTo>
                    <a:pt x="0" y="3431381"/>
                  </a:moveTo>
                  <a:cubicBezTo>
                    <a:pt x="0" y="1536282"/>
                    <a:pt x="1536282" y="0"/>
                    <a:pt x="3431381" y="0"/>
                  </a:cubicBezTo>
                  <a:cubicBezTo>
                    <a:pt x="5326480" y="0"/>
                    <a:pt x="6862762" y="1536282"/>
                    <a:pt x="6862762" y="3431381"/>
                  </a:cubicBezTo>
                  <a:cubicBezTo>
                    <a:pt x="6862762" y="5326480"/>
                    <a:pt x="5326480" y="6862762"/>
                    <a:pt x="3431381" y="6862762"/>
                  </a:cubicBezTo>
                  <a:cubicBezTo>
                    <a:pt x="1536282" y="6862762"/>
                    <a:pt x="0" y="5326480"/>
                    <a:pt x="0" y="3431381"/>
                  </a:cubicBez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2655" tIns="513826" rIns="2642655" bIns="5660897" numCol="1" spcCol="1270" anchor="ctr" anchorCtr="0">
              <a:noAutofit/>
              <a:sp3d extrusionH="28000" prstMaterial="matte"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800" kern="1200" dirty="0"/>
                <a:t>Clear</a:t>
              </a:r>
              <a:endParaRPr lang="zh-TW" altLang="en-US" sz="2800" kern="1200" dirty="0"/>
            </a:p>
          </p:txBody>
        </p:sp>
        <p:sp>
          <p:nvSpPr>
            <p:cNvPr id="3" name="圖說文字: 折線 2">
              <a:extLst>
                <a:ext uri="{FF2B5EF4-FFF2-40B4-BE49-F238E27FC236}">
                  <a16:creationId xmlns:a16="http://schemas.microsoft.com/office/drawing/2014/main" id="{F008C698-3914-4C6A-9520-8028FACF5749}"/>
                </a:ext>
              </a:extLst>
            </p:cNvPr>
            <p:cNvSpPr/>
            <p:nvPr/>
          </p:nvSpPr>
          <p:spPr>
            <a:xfrm>
              <a:off x="8534399" y="1513042"/>
              <a:ext cx="2657062" cy="577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5942"/>
                <a:gd name="adj6" fmla="val -159877"/>
              </a:avLst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不變的方向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19ACBA84-611F-4581-BBDF-68B4B6BD3D3B}"/>
              </a:ext>
            </a:extLst>
          </p:cNvPr>
          <p:cNvGrpSpPr/>
          <p:nvPr/>
        </p:nvGrpSpPr>
        <p:grpSpPr>
          <a:xfrm>
            <a:off x="2107096" y="1392495"/>
            <a:ext cx="9311104" cy="5824329"/>
            <a:chOff x="2107096" y="1392495"/>
            <a:chExt cx="9311104" cy="5824329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E1FE9E30-F5E7-4AAC-AEC2-D8CE44B17F73}"/>
                </a:ext>
              </a:extLst>
            </p:cNvPr>
            <p:cNvSpPr/>
            <p:nvPr/>
          </p:nvSpPr>
          <p:spPr>
            <a:xfrm>
              <a:off x="2107096" y="1392495"/>
              <a:ext cx="5672176" cy="5824329"/>
            </a:xfrm>
            <a:custGeom>
              <a:avLst/>
              <a:gdLst>
                <a:gd name="connsiteX0" fmla="*/ 0 w 5490208"/>
                <a:gd name="connsiteY0" fmla="*/ 2745104 h 5490208"/>
                <a:gd name="connsiteX1" fmla="*/ 2745104 w 5490208"/>
                <a:gd name="connsiteY1" fmla="*/ 0 h 5490208"/>
                <a:gd name="connsiteX2" fmla="*/ 5490208 w 5490208"/>
                <a:gd name="connsiteY2" fmla="*/ 2745104 h 5490208"/>
                <a:gd name="connsiteX3" fmla="*/ 2745104 w 5490208"/>
                <a:gd name="connsiteY3" fmla="*/ 5490208 h 5490208"/>
                <a:gd name="connsiteX4" fmla="*/ 0 w 5490208"/>
                <a:gd name="connsiteY4" fmla="*/ 2745104 h 549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0208" h="5490208">
                  <a:moveTo>
                    <a:pt x="0" y="2745104"/>
                  </a:moveTo>
                  <a:cubicBezTo>
                    <a:pt x="0" y="1229025"/>
                    <a:pt x="1229025" y="0"/>
                    <a:pt x="2745104" y="0"/>
                  </a:cubicBezTo>
                  <a:cubicBezTo>
                    <a:pt x="4261183" y="0"/>
                    <a:pt x="5490208" y="1229025"/>
                    <a:pt x="5490208" y="2745104"/>
                  </a:cubicBezTo>
                  <a:cubicBezTo>
                    <a:pt x="5490208" y="4261183"/>
                    <a:pt x="4261183" y="5490208"/>
                    <a:pt x="2745104" y="5490208"/>
                  </a:cubicBezTo>
                  <a:cubicBezTo>
                    <a:pt x="1229025" y="5490208"/>
                    <a:pt x="0" y="4261183"/>
                    <a:pt x="0" y="2745104"/>
                  </a:cubicBez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13333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379" tIns="500100" rIns="1956378" bIns="4343247" numCol="1" spcCol="1270" anchor="ctr" anchorCtr="0">
              <a:noAutofit/>
              <a:sp3d extrusionH="28000" prstMaterial="matte"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800" kern="1200" dirty="0"/>
                <a:t>Actionable</a:t>
              </a:r>
              <a:endParaRPr lang="zh-TW" altLang="en-US" sz="2800" kern="1200" dirty="0"/>
            </a:p>
          </p:txBody>
        </p:sp>
        <p:sp>
          <p:nvSpPr>
            <p:cNvPr id="10" name="圖說文字: 折線 9">
              <a:extLst>
                <a:ext uri="{FF2B5EF4-FFF2-40B4-BE49-F238E27FC236}">
                  <a16:creationId xmlns:a16="http://schemas.microsoft.com/office/drawing/2014/main" id="{34193161-C532-4AA3-8401-11944442EC23}"/>
                </a:ext>
              </a:extLst>
            </p:cNvPr>
            <p:cNvSpPr/>
            <p:nvPr/>
          </p:nvSpPr>
          <p:spPr>
            <a:xfrm>
              <a:off x="8761138" y="2381010"/>
              <a:ext cx="2657062" cy="577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3890"/>
                <a:gd name="adj6" fmla="val -137059"/>
              </a:avLst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可執行的規矩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6A835C1-1E41-4066-8A7D-2DF54822EC6E}"/>
              </a:ext>
            </a:extLst>
          </p:cNvPr>
          <p:cNvGrpSpPr/>
          <p:nvPr/>
        </p:nvGrpSpPr>
        <p:grpSpPr>
          <a:xfrm>
            <a:off x="2971800" y="2414639"/>
            <a:ext cx="8232188" cy="4732612"/>
            <a:chOff x="2971800" y="2414639"/>
            <a:chExt cx="8232188" cy="4732612"/>
          </a:xfrm>
        </p:grpSpPr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A18CB0E4-BEB3-4D1D-9D26-7C8AEC5F1AE7}"/>
                </a:ext>
              </a:extLst>
            </p:cNvPr>
            <p:cNvSpPr/>
            <p:nvPr/>
          </p:nvSpPr>
          <p:spPr>
            <a:xfrm>
              <a:off x="2971800" y="2414639"/>
              <a:ext cx="4379615" cy="4732612"/>
            </a:xfrm>
            <a:custGeom>
              <a:avLst/>
              <a:gdLst>
                <a:gd name="connsiteX0" fmla="*/ 0 w 4117656"/>
                <a:gd name="connsiteY0" fmla="*/ 2058828 h 4117656"/>
                <a:gd name="connsiteX1" fmla="*/ 2058828 w 4117656"/>
                <a:gd name="connsiteY1" fmla="*/ 0 h 4117656"/>
                <a:gd name="connsiteX2" fmla="*/ 4117656 w 4117656"/>
                <a:gd name="connsiteY2" fmla="*/ 2058828 h 4117656"/>
                <a:gd name="connsiteX3" fmla="*/ 2058828 w 4117656"/>
                <a:gd name="connsiteY3" fmla="*/ 4117656 h 4117656"/>
                <a:gd name="connsiteX4" fmla="*/ 0 w 4117656"/>
                <a:gd name="connsiteY4" fmla="*/ 2058828 h 411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7656" h="4117656">
                  <a:moveTo>
                    <a:pt x="0" y="2058828"/>
                  </a:moveTo>
                  <a:cubicBezTo>
                    <a:pt x="0" y="921769"/>
                    <a:pt x="921769" y="0"/>
                    <a:pt x="2058828" y="0"/>
                  </a:cubicBezTo>
                  <a:cubicBezTo>
                    <a:pt x="3195887" y="0"/>
                    <a:pt x="4117656" y="921769"/>
                    <a:pt x="4117656" y="2058828"/>
                  </a:cubicBezTo>
                  <a:cubicBezTo>
                    <a:pt x="4117656" y="3195887"/>
                    <a:pt x="3195887" y="4117656"/>
                    <a:pt x="2058828" y="4117656"/>
                  </a:cubicBezTo>
                  <a:cubicBezTo>
                    <a:pt x="921769" y="4117656"/>
                    <a:pt x="0" y="3195887"/>
                    <a:pt x="0" y="2058828"/>
                  </a:cubicBez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6667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103" tIns="479512" rIns="1270102" bIns="3053048" numCol="1" spcCol="1270" anchor="ctr" anchorCtr="0">
              <a:noAutofit/>
              <a:sp3d extrusionH="28000" prstMaterial="matte"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800" dirty="0"/>
                <a:t>Co-developed</a:t>
              </a:r>
              <a:endParaRPr lang="zh-TW" altLang="en-US" sz="2800" dirty="0"/>
            </a:p>
          </p:txBody>
        </p:sp>
        <p:sp>
          <p:nvSpPr>
            <p:cNvPr id="11" name="圖說文字: 折線 10">
              <a:extLst>
                <a:ext uri="{FF2B5EF4-FFF2-40B4-BE49-F238E27FC236}">
                  <a16:creationId xmlns:a16="http://schemas.microsoft.com/office/drawing/2014/main" id="{8DF822FC-BD6F-4D22-AFA0-F2598201B456}"/>
                </a:ext>
              </a:extLst>
            </p:cNvPr>
            <p:cNvSpPr/>
            <p:nvPr/>
          </p:nvSpPr>
          <p:spPr>
            <a:xfrm>
              <a:off x="8546926" y="3313937"/>
              <a:ext cx="2657062" cy="577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0116"/>
                <a:gd name="adj6" fmla="val -113867"/>
              </a:avLst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協同合作的默絜 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6ED9160-B3D9-433A-AC9D-31D04CB2CF0D}"/>
              </a:ext>
            </a:extLst>
          </p:cNvPr>
          <p:cNvGrpSpPr/>
          <p:nvPr/>
        </p:nvGrpSpPr>
        <p:grpSpPr>
          <a:xfrm>
            <a:off x="3816625" y="3797766"/>
            <a:ext cx="7567186" cy="3120886"/>
            <a:chOff x="3816625" y="3797766"/>
            <a:chExt cx="7567186" cy="3120886"/>
          </a:xfrm>
        </p:grpSpPr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A9B8916B-9D68-49F0-8A35-07C4BC3C0655}"/>
                </a:ext>
              </a:extLst>
            </p:cNvPr>
            <p:cNvSpPr/>
            <p:nvPr/>
          </p:nvSpPr>
          <p:spPr>
            <a:xfrm>
              <a:off x="3816625" y="3797766"/>
              <a:ext cx="3139605" cy="3120886"/>
            </a:xfrm>
            <a:custGeom>
              <a:avLst/>
              <a:gdLst>
                <a:gd name="connsiteX0" fmla="*/ 0 w 2745104"/>
                <a:gd name="connsiteY0" fmla="*/ 1372552 h 2745104"/>
                <a:gd name="connsiteX1" fmla="*/ 1372552 w 2745104"/>
                <a:gd name="connsiteY1" fmla="*/ 0 h 2745104"/>
                <a:gd name="connsiteX2" fmla="*/ 2745104 w 2745104"/>
                <a:gd name="connsiteY2" fmla="*/ 1372552 h 2745104"/>
                <a:gd name="connsiteX3" fmla="*/ 1372552 w 2745104"/>
                <a:gd name="connsiteY3" fmla="*/ 2745104 h 2745104"/>
                <a:gd name="connsiteX4" fmla="*/ 0 w 2745104"/>
                <a:gd name="connsiteY4" fmla="*/ 1372552 h 274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5104" h="2745104">
                  <a:moveTo>
                    <a:pt x="0" y="1372552"/>
                  </a:moveTo>
                  <a:cubicBezTo>
                    <a:pt x="0" y="614512"/>
                    <a:pt x="614512" y="0"/>
                    <a:pt x="1372552" y="0"/>
                  </a:cubicBezTo>
                  <a:cubicBezTo>
                    <a:pt x="2130592" y="0"/>
                    <a:pt x="2745104" y="614512"/>
                    <a:pt x="2745104" y="1372552"/>
                  </a:cubicBezTo>
                  <a:cubicBezTo>
                    <a:pt x="2745104" y="2130592"/>
                    <a:pt x="2130592" y="2745104"/>
                    <a:pt x="1372552" y="2745104"/>
                  </a:cubicBezTo>
                  <a:cubicBezTo>
                    <a:pt x="614512" y="2745104"/>
                    <a:pt x="0" y="2130592"/>
                    <a:pt x="0" y="1372552"/>
                  </a:cubicBezTo>
                  <a:close/>
                </a:path>
              </a:pathLst>
            </a:custGeom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2700" tIns="856964" rIns="572699" bIns="856964" numCol="1" spcCol="1270" anchor="ctr" anchorCtr="0">
              <a:noAutofit/>
              <a:sp3d extrusionH="28000" prstMaterial="matte"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800" kern="1200" dirty="0"/>
                <a:t>Market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2800" dirty="0"/>
                <a:t>Aware</a:t>
              </a:r>
              <a:endParaRPr lang="zh-TW" altLang="en-US" sz="2800" kern="1200" dirty="0"/>
            </a:p>
          </p:txBody>
        </p:sp>
        <p:sp>
          <p:nvSpPr>
            <p:cNvPr id="12" name="圖說文字: 折線 11">
              <a:extLst>
                <a:ext uri="{FF2B5EF4-FFF2-40B4-BE49-F238E27FC236}">
                  <a16:creationId xmlns:a16="http://schemas.microsoft.com/office/drawing/2014/main" id="{3FD47245-34CC-4058-AE9D-C2CCD213288E}"/>
                </a:ext>
              </a:extLst>
            </p:cNvPr>
            <p:cNvSpPr/>
            <p:nvPr/>
          </p:nvSpPr>
          <p:spPr>
            <a:xfrm>
              <a:off x="8726749" y="4186712"/>
              <a:ext cx="2657062" cy="577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1837"/>
                <a:gd name="adj6" fmla="val -112745"/>
              </a:avLst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市場感應度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38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807</Words>
  <Application>Microsoft Office PowerPoint</Application>
  <PresentationFormat>寬螢幕</PresentationFormat>
  <Paragraphs>100</Paragraphs>
  <Slides>15</Slides>
  <Notes>5</Notes>
  <HiddenSlides>3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Microsoft JhengHei Light</vt:lpstr>
      <vt:lpstr>Microsoft YaHei</vt:lpstr>
      <vt:lpstr>MS Gothic</vt:lpstr>
      <vt:lpstr>MS UI Gothic</vt:lpstr>
      <vt:lpstr>Arial</vt:lpstr>
      <vt:lpstr>Arial Black</vt:lpstr>
      <vt:lpstr>Calibri</vt:lpstr>
      <vt:lpstr>Calibri Light</vt:lpstr>
      <vt:lpstr>Wingdings</vt:lpstr>
      <vt:lpstr>Office 佈景主題</vt:lpstr>
      <vt:lpstr>Shape, Shift and Share： Leadership for ContinuousNext</vt:lpstr>
      <vt:lpstr>PowerPoint 簡報</vt:lpstr>
      <vt:lpstr>ContinuousNext </vt:lpstr>
      <vt:lpstr>ContinuousNext </vt:lpstr>
      <vt:lpstr>PowerPoint 簡報</vt:lpstr>
      <vt:lpstr>Leadership Formula  for ContinuousNext</vt:lpstr>
      <vt:lpstr>Shape</vt:lpstr>
      <vt:lpstr>瑪琳•奇兹姆 Marlene Chism   諮詢顧問 國際演說家 </vt:lpstr>
      <vt:lpstr>塑造領導力</vt:lpstr>
      <vt:lpstr>Shape</vt:lpstr>
      <vt:lpstr>Shift</vt:lpstr>
      <vt:lpstr>授權五層面</vt:lpstr>
      <vt:lpstr>Share</vt:lpstr>
      <vt:lpstr>Example – Scale New Behaviors –Meeting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Shape, Shift and Share： Leadership for ContinousNext</dc:title>
  <dc:creator>Lance Hsu</dc:creator>
  <cp:lastModifiedBy>Lance Hsu</cp:lastModifiedBy>
  <cp:revision>37</cp:revision>
  <dcterms:created xsi:type="dcterms:W3CDTF">2019-03-24T16:08:26Z</dcterms:created>
  <dcterms:modified xsi:type="dcterms:W3CDTF">2019-04-08T22:17:15Z</dcterms:modified>
</cp:coreProperties>
</file>